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81" r:id="rId18"/>
    <p:sldId id="282" r:id="rId19"/>
    <p:sldId id="283" r:id="rId20"/>
    <p:sldId id="276" r:id="rId21"/>
    <p:sldId id="277" r:id="rId22"/>
    <p:sldId id="278" r:id="rId23"/>
    <p:sldId id="273" r:id="rId24"/>
    <p:sldId id="275" r:id="rId25"/>
    <p:sldId id="274" r:id="rId26"/>
    <p:sldId id="279" r:id="rId27"/>
    <p:sldId id="271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Quattrocento Sans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ig3zJZIuIKHm0PzvkAc4joyu0B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7663A4-B9B9-4608-902D-44B9EE3E48D8}">
  <a:tblStyle styleId="{9C7663A4-B9B9-4608-902D-44B9EE3E48D8}" styleName="Table_0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afd4bd9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6afd4bd98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g6afd4bd98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afd4bd98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6afd4bd98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g6afd4bd98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54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33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636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2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697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84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515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57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238fbc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74238fbc2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74238fbc2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81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In modalità Presentazione seleziona le frecce per visitare i collegamenti.</a:t>
            </a:r>
            <a:endParaRPr/>
          </a:p>
        </p:txBody>
      </p:sp>
      <p:sp>
        <p:nvSpPr>
          <p:cNvPr id="208" name="Google Shape;20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238fbc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74238fbc2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74238fbc2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0c5a84a34_0_1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0c5a84a34_0_8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70c5a84a34_0_8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2" name="Google Shape;52;g70c5a84a34_0_8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g70c5a84a34_0_8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70c5a84a34_0_8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0c5a84a34_0_9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7" name="Google Shape;57;g70c5a84a34_0_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0c5a84a34_0_97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g70c5a84a34_0_97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70c5a84a34_0_9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>
  <p:cSld name="Titolo e contenut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70c5a84a34_0_103"/>
          <p:cNvSpPr/>
          <p:nvPr/>
        </p:nvSpPr>
        <p:spPr>
          <a:xfrm>
            <a:off x="256032" y="265176"/>
            <a:ext cx="11682900" cy="6332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7" name="Google Shape;17;g70c5a84a34_0_103"/>
          <p:cNvCxnSpPr/>
          <p:nvPr/>
        </p:nvCxnSpPr>
        <p:spPr>
          <a:xfrm>
            <a:off x="604434" y="1196392"/>
            <a:ext cx="10983000" cy="0"/>
          </a:xfrm>
          <a:prstGeom prst="straightConnector1">
            <a:avLst/>
          </a:prstGeom>
          <a:noFill/>
          <a:ln w="25400" cap="flat" cmpd="sng">
            <a:solidFill>
              <a:srgbClr val="D247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g70c5a84a34_0_103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Quattrocento Sans"/>
              <a:buNone/>
              <a:defRPr sz="2800">
                <a:solidFill>
                  <a:srgbClr val="3A38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70c5a84a34_0_103"/>
          <p:cNvSpPr txBox="1">
            <a:spLocks noGrp="1"/>
          </p:cNvSpPr>
          <p:nvPr>
            <p:ph type="body" idx="1"/>
          </p:nvPr>
        </p:nvSpPr>
        <p:spPr>
          <a:xfrm>
            <a:off x="539496" y="1435608"/>
            <a:ext cx="44166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Quattrocento Sans"/>
              <a:buChar char="●"/>
              <a:defRPr sz="1200">
                <a:solidFill>
                  <a:srgbClr val="3F3F3F"/>
                </a:solidFill>
              </a:defRPr>
            </a:lvl1pPr>
            <a:lvl2pPr marL="914400" lvl="1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○"/>
              <a:defRPr sz="1200">
                <a:solidFill>
                  <a:srgbClr val="3F3F3F"/>
                </a:solidFill>
              </a:defRPr>
            </a:lvl2pPr>
            <a:lvl3pPr marL="1371600" lvl="2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■"/>
              <a:defRPr sz="1200">
                <a:solidFill>
                  <a:srgbClr val="3F3F3F"/>
                </a:solidFill>
              </a:defRPr>
            </a:lvl3pPr>
            <a:lvl4pPr marL="1828800" lvl="3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  <a:defRPr sz="1200">
                <a:solidFill>
                  <a:srgbClr val="3F3F3F"/>
                </a:solidFill>
              </a:defRPr>
            </a:lvl4pPr>
            <a:lvl5pPr marL="2286000" lvl="4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200"/>
              <a:buChar char="○"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2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70c5a84a34_0_103"/>
          <p:cNvSpPr txBox="1">
            <a:spLocks noGrp="1"/>
          </p:cNvSpPr>
          <p:nvPr>
            <p:ph type="dt" idx="10"/>
          </p:nvPr>
        </p:nvSpPr>
        <p:spPr>
          <a:xfrm>
            <a:off x="539496" y="6203952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g70c5a84a34_0_103"/>
          <p:cNvSpPr txBox="1">
            <a:spLocks noGrp="1"/>
          </p:cNvSpPr>
          <p:nvPr>
            <p:ph type="ftr" idx="11"/>
          </p:nvPr>
        </p:nvSpPr>
        <p:spPr>
          <a:xfrm>
            <a:off x="4648200" y="62039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g70c5a84a34_0_103"/>
          <p:cNvSpPr txBox="1">
            <a:spLocks noGrp="1"/>
          </p:cNvSpPr>
          <p:nvPr>
            <p:ph type="sldNum" idx="12"/>
          </p:nvPr>
        </p:nvSpPr>
        <p:spPr>
          <a:xfrm>
            <a:off x="8371926" y="6203952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70c5a84a34_0_6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5" name="Google Shape;25;g70c5a84a34_0_6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g70c5a84a34_0_6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70c5a84a34_0_6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g70c5a84a34_0_6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70c5a84a34_0_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70c5a84a34_0_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g70c5a84a34_0_6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70c5a84a34_0_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70c5a84a34_0_7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70c5a84a34_0_7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g70c5a84a34_0_7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0c5a84a34_0_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70c5a84a34_0_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70c5a84a34_0_8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g70c5a84a34_0_81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g70c5a84a34_0_8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70c5a84a34_0_8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8" name="Google Shape;48;g70c5a84a34_0_8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0c5a84a34_0_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70c5a84a34_0_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0c5a84a34_0_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afd4bd980_0_1"/>
          <p:cNvSpPr txBox="1"/>
          <p:nvPr/>
        </p:nvSpPr>
        <p:spPr>
          <a:xfrm>
            <a:off x="3429000" y="396875"/>
            <a:ext cx="5334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t-IT" sz="3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Review</a:t>
            </a:r>
            <a:endParaRPr sz="3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g6afd4bd980_0_1"/>
          <p:cNvSpPr txBox="1"/>
          <p:nvPr/>
        </p:nvSpPr>
        <p:spPr>
          <a:xfrm>
            <a:off x="3052800" y="2260600"/>
            <a:ext cx="62388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it-IT" sz="4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TOShop</a:t>
            </a:r>
            <a:endParaRPr sz="4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g6afd4bd980_0_1"/>
          <p:cNvSpPr txBox="1"/>
          <p:nvPr/>
        </p:nvSpPr>
        <p:spPr>
          <a:xfrm>
            <a:off x="3135300" y="5746750"/>
            <a:ext cx="5921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it-IT" sz="2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November 13,2019</a:t>
            </a:r>
            <a:endParaRPr sz="2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g6afd4bd980_0_1"/>
          <p:cNvSpPr txBox="1"/>
          <p:nvPr/>
        </p:nvSpPr>
        <p:spPr>
          <a:xfrm>
            <a:off x="300050" y="5757875"/>
            <a:ext cx="2914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Latino Salvatore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Pettinato Pietro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Donini Massimo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Spikes</a:t>
            </a:r>
            <a:endParaRPr sz="4800"/>
          </a:p>
        </p:txBody>
      </p:sp>
      <p:sp>
        <p:nvSpPr>
          <p:cNvPr id="171" name="Google Shape;171;p11"/>
          <p:cNvSpPr txBox="1"/>
          <p:nvPr/>
        </p:nvSpPr>
        <p:spPr>
          <a:xfrm>
            <a:off x="623100" y="2295651"/>
            <a:ext cx="10945800" cy="3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Aggiunta del servizio di Login con </a:t>
            </a: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</a:t>
            </a: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 </a:t>
            </a: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Facebook</a:t>
            </a:r>
            <a:endParaRPr sz="2800" b="0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Pagamenti sicuri tramite </a:t>
            </a: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carta e PayPal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 Maps</a:t>
            </a: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 l’individuazione dei venditori nelle vicinanze</a:t>
            </a:r>
            <a:endParaRPr sz="2800" b="0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Spring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1" i="0" u="none" strike="noStrike" cap="none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Angular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1" i="0" u="none" strike="noStrike" cap="none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Maven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Char char="●"/>
            </a:pPr>
            <a:r>
              <a:rPr lang="it-IT" sz="2800" b="0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Web Services</a:t>
            </a:r>
            <a:r>
              <a:rPr lang="it-IT" sz="2800" b="1" i="0" u="none" strike="noStrike" cap="none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REST e SOAP</a:t>
            </a:r>
            <a:endParaRPr sz="2800" b="1" i="0" u="none" strike="noStrike" cap="none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User Interaction Draft</a:t>
            </a:r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t="563" b="563"/>
          <a:stretch/>
        </p:blipFill>
        <p:spPr>
          <a:xfrm>
            <a:off x="1080900" y="1213575"/>
            <a:ext cx="10030199" cy="53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 dirty="0"/>
              <a:t>CRC Cards  1/3</a:t>
            </a:r>
            <a:endParaRPr dirty="0"/>
          </a:p>
        </p:txBody>
      </p:sp>
      <p:graphicFrame>
        <p:nvGraphicFramePr>
          <p:cNvPr id="183" name="Google Shape;183;p12"/>
          <p:cNvGraphicFramePr/>
          <p:nvPr>
            <p:extLst>
              <p:ext uri="{D42A27DB-BD31-4B8C-83A1-F6EECF244321}">
                <p14:modId xmlns:p14="http://schemas.microsoft.com/office/powerpoint/2010/main" val="2329486423"/>
              </p:ext>
            </p:extLst>
          </p:nvPr>
        </p:nvGraphicFramePr>
        <p:xfrm>
          <a:off x="735893" y="1645920"/>
          <a:ext cx="5360100" cy="393195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68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4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 dati dell’utente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Effettua il login</a:t>
                      </a: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Effettua la registrazione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Baratta il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Effettua la ricerca 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Visualizza i dati di un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Acquista un prodotto</a:t>
                      </a: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4" name="Google Shape;184;p12"/>
          <p:cNvGraphicFramePr/>
          <p:nvPr>
            <p:extLst>
              <p:ext uri="{D42A27DB-BD31-4B8C-83A1-F6EECF244321}">
                <p14:modId xmlns:p14="http://schemas.microsoft.com/office/powerpoint/2010/main" val="2236505148"/>
              </p:ext>
            </p:extLst>
          </p:nvPr>
        </p:nvGraphicFramePr>
        <p:xfrm>
          <a:off x="6374693" y="1645920"/>
          <a:ext cx="5360100" cy="1672145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430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>
                          <a:solidFill>
                            <a:schemeClr val="dk2"/>
                          </a:solidFill>
                        </a:rPr>
                        <a:t>Prodotto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 dati del prodotto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CRC Cards  2/3</a:t>
            </a:r>
            <a:endParaRPr/>
          </a:p>
        </p:txBody>
      </p:sp>
      <p:graphicFrame>
        <p:nvGraphicFramePr>
          <p:cNvPr id="190" name="Google Shape;190;p13"/>
          <p:cNvGraphicFramePr/>
          <p:nvPr>
            <p:extLst>
              <p:ext uri="{D42A27DB-BD31-4B8C-83A1-F6EECF244321}">
                <p14:modId xmlns:p14="http://schemas.microsoft.com/office/powerpoint/2010/main" val="1735634667"/>
              </p:ext>
            </p:extLst>
          </p:nvPr>
        </p:nvGraphicFramePr>
        <p:xfrm>
          <a:off x="2797667" y="3865804"/>
          <a:ext cx="6877125" cy="210315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95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 dirty="0">
                          <a:solidFill>
                            <a:schemeClr val="dk2"/>
                          </a:solidFill>
                        </a:rPr>
                        <a:t>Baratto</a:t>
                      </a:r>
                      <a:endParaRPr sz="14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 dati di un prodotto usato che saranno oggetto di baratto 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50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Valuta il prodotto del cliente</a:t>
                      </a:r>
                      <a:endParaRPr lang="it-IT"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Utente(login)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Prodotto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1" name="Google Shape;191;p13"/>
          <p:cNvGraphicFramePr/>
          <p:nvPr>
            <p:extLst>
              <p:ext uri="{D42A27DB-BD31-4B8C-83A1-F6EECF244321}">
                <p14:modId xmlns:p14="http://schemas.microsoft.com/office/powerpoint/2010/main" val="2465235488"/>
              </p:ext>
            </p:extLst>
          </p:nvPr>
        </p:nvGraphicFramePr>
        <p:xfrm>
          <a:off x="2797668" y="1425395"/>
          <a:ext cx="6877125" cy="210315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37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 dirty="0">
                          <a:solidFill>
                            <a:schemeClr val="dk2"/>
                          </a:solidFill>
                        </a:rPr>
                        <a:t>Acquisto</a:t>
                      </a:r>
                      <a:endParaRPr sz="14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 dati di una transazione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Mostra i dati di un acquisto effettuato</a:t>
                      </a: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Utente(fornitore)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Utente(login)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/>
              <a:t>CRC Cards 3/3</a:t>
            </a:r>
            <a:endParaRPr sz="4800" dirty="0"/>
          </a:p>
        </p:txBody>
      </p:sp>
      <p:graphicFrame>
        <p:nvGraphicFramePr>
          <p:cNvPr id="198" name="Google Shape;198;g74238fbc29_0_10"/>
          <p:cNvGraphicFramePr/>
          <p:nvPr/>
        </p:nvGraphicFramePr>
        <p:xfrm>
          <a:off x="2458675" y="2796832"/>
          <a:ext cx="7274650" cy="233968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40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>
                          <a:solidFill>
                            <a:schemeClr val="dk2"/>
                          </a:solidFill>
                        </a:rPr>
                        <a:t>Carrello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il carrello dell’utente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500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Aggiungi prodotto</a:t>
                      </a:r>
                      <a:endParaRPr sz="24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Rimuovi prodotto</a:t>
                      </a:r>
                      <a:endParaRPr sz="24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Calcola totale</a:t>
                      </a:r>
                      <a:endParaRPr sz="2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Mockups</a:t>
            </a:r>
            <a:endParaRPr sz="4800"/>
          </a:p>
        </p:txBody>
      </p:sp>
      <p:pic>
        <p:nvPicPr>
          <p:cNvPr id="2" name="video mockup">
            <a:hlinkClick r:id="" action="ppaction://media"/>
            <a:extLst>
              <a:ext uri="{FF2B5EF4-FFF2-40B4-BE49-F238E27FC236}">
                <a16:creationId xmlns:a16="http://schemas.microsoft.com/office/drawing/2014/main" id="{10D0468A-D2F5-4CAC-A820-4E5F0756B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5872" y="1244034"/>
            <a:ext cx="7993930" cy="532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afd4bd980_0_1"/>
          <p:cNvSpPr txBox="1"/>
          <p:nvPr/>
        </p:nvSpPr>
        <p:spPr>
          <a:xfrm>
            <a:off x="3429000" y="396875"/>
            <a:ext cx="5334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t-IT" sz="3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Review</a:t>
            </a:r>
            <a:endParaRPr sz="3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g6afd4bd980_0_1"/>
          <p:cNvSpPr txBox="1"/>
          <p:nvPr/>
        </p:nvSpPr>
        <p:spPr>
          <a:xfrm>
            <a:off x="3052800" y="2260600"/>
            <a:ext cx="62388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it-IT" sz="4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TOShop</a:t>
            </a:r>
            <a:endParaRPr sz="4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g6afd4bd980_0_1"/>
          <p:cNvSpPr txBox="1"/>
          <p:nvPr/>
        </p:nvSpPr>
        <p:spPr>
          <a:xfrm>
            <a:off x="3135300" y="5746750"/>
            <a:ext cx="5921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it-IT" sz="2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November 13,2019</a:t>
            </a:r>
            <a:endParaRPr sz="2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g6afd4bd980_0_1"/>
          <p:cNvSpPr txBox="1"/>
          <p:nvPr/>
        </p:nvSpPr>
        <p:spPr>
          <a:xfrm>
            <a:off x="300050" y="5757875"/>
            <a:ext cx="2914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Latino Salvatore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Pettinato Pietro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Donini Massimo</a:t>
            </a: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16751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Motivations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437075" y="1419249"/>
            <a:ext cx="11441100" cy="5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Servizi: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Baratto: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con il quale il cliente/utente privato può acquistare un nuovo prodotto, semplicemente, liberandosi di un prodotto da esso posseduto e non più utilizzato;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Chilometro Zero: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di commercio nel quale i prodotti vengono commercializzati e venduti nella stessa zona di produzione, nel nostro caso Torino. 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incrementare le vendite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piccoli e medi lavoratori</a:t>
            </a: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(maggiore visibilità) 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riduzione dei problemi legati alla spedizione della merce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Prodotti di diversi venditori in un’unica spedizione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(abbattimento dei costi di spedizione, in quanto quest’ultima sarà unica).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it-IT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6308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>
                <a:latin typeface="Quattrocento Sans"/>
                <a:ea typeface="Quattrocento Sans"/>
                <a:cs typeface="Quattrocento Sans"/>
                <a:sym typeface="Quattrocento Sans"/>
              </a:rPr>
              <a:t>Project goals</a:t>
            </a:r>
            <a:endParaRPr/>
          </a:p>
        </p:txBody>
      </p:sp>
      <p:grpSp>
        <p:nvGrpSpPr>
          <p:cNvPr id="89" name="Google Shape;89;p3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90" name="Google Shape;90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1089713" y="1824627"/>
            <a:ext cx="9387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Vendita e acquisto di prodotti nuovi e usati</a:t>
            </a: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3" name="Google Shape;93;p3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94" name="Google Shape;94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3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97" name="Google Shape;97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1089724" y="2804257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Possibilità di usare il </a:t>
            </a:r>
            <a:r>
              <a:rPr lang="it-IT" sz="2800" b="1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</a:t>
            </a:r>
            <a:endParaRPr sz="14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122949" y="3424793"/>
            <a:ext cx="1029903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di </a:t>
            </a: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crediti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virtuali (ottenuti tramite la vendita di un prodotto dell’utente all’applicazione TOShop)  per l’acquisto di altri prodotti sulla piattaforma</a:t>
            </a:r>
            <a:endParaRPr sz="28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1" name="Google Shape;101;p3" descr="Piccolo cerchio con il numero 3 all'interno che indica il passaggio 3"/>
          <p:cNvGrpSpPr/>
          <p:nvPr/>
        </p:nvGrpSpPr>
        <p:grpSpPr>
          <a:xfrm>
            <a:off x="521202" y="5100270"/>
            <a:ext cx="558300" cy="409800"/>
            <a:chOff x="6953426" y="711274"/>
            <a:chExt cx="558300" cy="409800"/>
          </a:xfrm>
        </p:grpSpPr>
        <p:sp>
          <p:nvSpPr>
            <p:cNvPr id="102" name="Google Shape;102;p3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1089725" y="4907151"/>
            <a:ext cx="10499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del </a:t>
            </a:r>
            <a:r>
              <a:rPr lang="it-IT" sz="2800" b="1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Km zero</a:t>
            </a: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 ridurre costi di spedizione ed emissioni di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</a:t>
            </a:r>
            <a:r>
              <a:rPr lang="it-IT" sz="2800" b="0" i="0" u="none" strike="noStrike" cap="none" baseline="-25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400" b="0" i="0" u="none" strike="noStrike" cap="none" baseline="-250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43084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Project NO goals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1" name="Google Shape;111;p4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12" name="Google Shape;112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4"/>
          <p:cNvSpPr txBox="1"/>
          <p:nvPr/>
        </p:nvSpPr>
        <p:spPr>
          <a:xfrm>
            <a:off x="1056513" y="1958189"/>
            <a:ext cx="103656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Tracciamento della spedizione</a:t>
            </a: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5" name="Google Shape;115;p4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116" name="Google Shape;116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4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119" name="Google Shape;119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4"/>
          <p:cNvSpPr txBox="1"/>
          <p:nvPr/>
        </p:nvSpPr>
        <p:spPr>
          <a:xfrm>
            <a:off x="1122949" y="2712825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Valutazione del prodotto usato da parte di un admin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122949" y="3569863"/>
            <a:ext cx="1029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Assistenza tramite Chat Online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4" descr="Piccolo cerchio con il numero 3 all'interno che indica il passaggio 3"/>
          <p:cNvGrpSpPr/>
          <p:nvPr/>
        </p:nvGrpSpPr>
        <p:grpSpPr>
          <a:xfrm>
            <a:off x="531477" y="4413320"/>
            <a:ext cx="558300" cy="409800"/>
            <a:chOff x="6953426" y="711274"/>
            <a:chExt cx="558300" cy="409800"/>
          </a:xfrm>
        </p:grpSpPr>
        <p:sp>
          <p:nvSpPr>
            <p:cNvPr id="124" name="Google Shape;124;p4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4"/>
          <p:cNvSpPr txBox="1"/>
          <p:nvPr/>
        </p:nvSpPr>
        <p:spPr>
          <a:xfrm>
            <a:off x="1109450" y="4299925"/>
            <a:ext cx="570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Gestione del magazzino dell'usato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16790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Motivations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437075" y="1419249"/>
            <a:ext cx="11441100" cy="5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Servizi: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Baratto: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con il quale il cliente/utente privato può acquistare un nuovo prodotto, semplicemente, liberandosi di un prodotto da esso posseduto e non più utilizzato;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Chilometro Zero: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servizio di commercio nel quale i prodotti vengono commercializzati e venduti nella stessa zona di produzione, nel nostro caso Torino. 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incrementare le vendite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piccoli e medi lavoratori</a:t>
            </a: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(maggiore visibilità) 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riduzione dei problemi legati alla spedizione della merce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AutoNum type="arabicPeriod"/>
            </a:pP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Prodotti di diversi venditori in un’unica spedizione 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(abbattimento dei costi di spedizione, in quanto quest’ultima sarà unica).</a:t>
            </a:r>
            <a:endParaRPr sz="2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it-IT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E41C48-7DE5-4586-AB2F-5D4B6986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Project plan 2° review</a:t>
            </a:r>
          </a:p>
        </p:txBody>
      </p:sp>
      <p:pic>
        <p:nvPicPr>
          <p:cNvPr id="4" name="Immagine 3" descr="Immagine che contiene screenshot, città, largo, bianco&#10;&#10;Descrizione generata automaticamente">
            <a:extLst>
              <a:ext uri="{FF2B5EF4-FFF2-40B4-BE49-F238E27FC236}">
                <a16:creationId xmlns:a16="http://schemas.microsoft.com/office/drawing/2014/main" id="{EDA75540-8279-4D5B-B496-B9922EB7A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7" y="1480008"/>
            <a:ext cx="11698663" cy="51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1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F8D9A5-2635-463D-BCAD-9CFAF89D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CRC Cards  1/2</a:t>
            </a:r>
          </a:p>
        </p:txBody>
      </p:sp>
      <p:graphicFrame>
        <p:nvGraphicFramePr>
          <p:cNvPr id="4" name="Google Shape;183;p12">
            <a:extLst>
              <a:ext uri="{FF2B5EF4-FFF2-40B4-BE49-F238E27FC236}">
                <a16:creationId xmlns:a16="http://schemas.microsoft.com/office/drawing/2014/main" id="{606B9D0E-FA3D-4F8F-8751-C68840D7B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718917"/>
              </p:ext>
            </p:extLst>
          </p:nvPr>
        </p:nvGraphicFramePr>
        <p:xfrm>
          <a:off x="521207" y="1296477"/>
          <a:ext cx="5360100" cy="2802035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68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8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>
                          <a:solidFill>
                            <a:schemeClr val="dk2"/>
                          </a:solidFill>
                        </a:rPr>
                        <a:t>Rappresenta i dati dell’utente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Effettua il login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Effettua la registrazione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Baratta il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Effettua la ricerca 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Visualizza i dati di un prodotto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Acquista un prodotto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184;p12">
            <a:extLst>
              <a:ext uri="{FF2B5EF4-FFF2-40B4-BE49-F238E27FC236}">
                <a16:creationId xmlns:a16="http://schemas.microsoft.com/office/drawing/2014/main" id="{F749CD57-DFD0-46E1-947E-BB682F118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737564"/>
              </p:ext>
            </p:extLst>
          </p:nvPr>
        </p:nvGraphicFramePr>
        <p:xfrm>
          <a:off x="6275468" y="1296477"/>
          <a:ext cx="5360100" cy="1979075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430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9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chemeClr val="dk2"/>
                          </a:solidFill>
                        </a:rPr>
                        <a:t>Prodotto</a:t>
                      </a:r>
                      <a:endParaRPr sz="18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>
                          <a:solidFill>
                            <a:schemeClr val="dk2"/>
                          </a:solidFill>
                        </a:rPr>
                        <a:t>Rappresenta i dati del prodotto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Oggetto che vien sottoposto a baratto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Oggetto che viene venduto</a:t>
                      </a:r>
                    </a:p>
                    <a:p>
                      <a:pPr marL="76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800" u="none" strike="sng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oogle Shape;191;p13">
            <a:extLst>
              <a:ext uri="{FF2B5EF4-FFF2-40B4-BE49-F238E27FC236}">
                <a16:creationId xmlns:a16="http://schemas.microsoft.com/office/drawing/2014/main" id="{0913D1A3-513E-4AB7-BA7D-F1D0334CA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878484"/>
              </p:ext>
            </p:extLst>
          </p:nvPr>
        </p:nvGraphicFramePr>
        <p:xfrm>
          <a:off x="2836905" y="4386749"/>
          <a:ext cx="6877125" cy="1704755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37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noStrike" cap="none" dirty="0">
                          <a:solidFill>
                            <a:schemeClr val="dk2"/>
                          </a:solidFill>
                        </a:rPr>
                        <a:t>Acquisto</a:t>
                      </a:r>
                      <a:endParaRPr sz="1800" b="1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>
                          <a:solidFill>
                            <a:schemeClr val="dk2"/>
                          </a:solidFill>
                        </a:rPr>
                        <a:t>Rappresenta i dati di una transazione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725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Mostra i dati di un acquisto effettuato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Utente(fornitore)</a:t>
                      </a:r>
                      <a:endParaRPr sz="1800" u="none" strike="sng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sngStrike" cap="none" dirty="0">
                          <a:solidFill>
                            <a:schemeClr val="dk2"/>
                          </a:solidFill>
                        </a:rPr>
                        <a:t>Utente(login) </a:t>
                      </a:r>
                      <a:r>
                        <a:rPr lang="it-IT" sz="1800" u="none" strike="noStrike" cap="none" dirty="0">
                          <a:solidFill>
                            <a:srgbClr val="FF0000"/>
                          </a:solidFill>
                        </a:rPr>
                        <a:t>Carrello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570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3C452-A1E7-4309-9705-09F3CBE7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CRC Cards  2/2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3B85284-603B-430D-B46C-50FE4D098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34417"/>
              </p:ext>
            </p:extLst>
          </p:nvPr>
        </p:nvGraphicFramePr>
        <p:xfrm>
          <a:off x="2310712" y="1272749"/>
          <a:ext cx="6877201" cy="257538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3958769">
                  <a:extLst>
                    <a:ext uri="{9D8B030D-6E8A-4147-A177-3AD203B41FA5}">
                      <a16:colId xmlns:a16="http://schemas.microsoft.com/office/drawing/2014/main" val="3467705409"/>
                    </a:ext>
                  </a:extLst>
                </a:gridCol>
                <a:gridCol w="2918432">
                  <a:extLst>
                    <a:ext uri="{9D8B030D-6E8A-4147-A177-3AD203B41FA5}">
                      <a16:colId xmlns:a16="http://schemas.microsoft.com/office/drawing/2014/main" val="1583249471"/>
                    </a:ext>
                  </a:extLst>
                </a:gridCol>
              </a:tblGrid>
              <a:tr h="440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b="1" u="none" strike="sngStrike" cap="none" dirty="0">
                          <a:solidFill>
                            <a:schemeClr val="dk2"/>
                          </a:solidFill>
                        </a:rPr>
                        <a:t>Baratto </a:t>
                      </a:r>
                      <a:r>
                        <a:rPr lang="it-IT" sz="1800" b="1" u="none" strike="noStrike" cap="none" dirty="0">
                          <a:solidFill>
                            <a:srgbClr val="FF0000"/>
                          </a:solidFill>
                        </a:rPr>
                        <a:t>Prodotto valutato</a:t>
                      </a:r>
                      <a:endParaRPr sz="1800" b="1" u="none" strike="sng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8054"/>
                  </a:ext>
                </a:extLst>
              </a:tr>
              <a:tr h="793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Rappresenta i dati di un prodotto usato che saranno oggetto di baratto </a:t>
                      </a:r>
                      <a:endParaRPr sz="18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053651"/>
                  </a:ext>
                </a:extLst>
              </a:tr>
              <a:tr h="793450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Prodotto valutato correttamente</a:t>
                      </a: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Prodotto da inserire nel DB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  <a:tabLst/>
                        <a:defRPr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Utente(login) </a:t>
                      </a:r>
                      <a:r>
                        <a:rPr lang="it-IT" sz="1800" u="none" strike="noStrike" cap="none" dirty="0">
                          <a:solidFill>
                            <a:srgbClr val="FF0000"/>
                          </a:solidFill>
                        </a:rPr>
                        <a:t>Utente (Admin)</a:t>
                      </a:r>
                      <a:endParaRPr lang="it-IT" sz="18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  <a:tabLst/>
                        <a:defRPr/>
                      </a:pPr>
                      <a:r>
                        <a:rPr lang="it-IT" sz="1800" u="none" strike="noStrike" cap="none" dirty="0">
                          <a:solidFill>
                            <a:schemeClr val="dk2"/>
                          </a:solidFill>
                        </a:rPr>
                        <a:t>Prodotto </a:t>
                      </a: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  <a:tabLst/>
                        <a:defRPr/>
                      </a:pPr>
                      <a:r>
                        <a:rPr lang="it-IT" sz="1800" u="none" strike="noStrike" cap="none" dirty="0">
                          <a:solidFill>
                            <a:srgbClr val="FF0000"/>
                          </a:solidFill>
                        </a:rPr>
                        <a:t>Utente (Cliente)</a:t>
                      </a: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  <a:tabLst/>
                        <a:defRPr/>
                      </a:pPr>
                      <a:endParaRPr lang="it-IT" sz="10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910471"/>
                  </a:ext>
                </a:extLst>
              </a:tr>
            </a:tbl>
          </a:graphicData>
        </a:graphic>
      </p:graphicFrame>
      <p:graphicFrame>
        <p:nvGraphicFramePr>
          <p:cNvPr id="5" name="Google Shape;198;g74238fbc29_0_10">
            <a:extLst>
              <a:ext uri="{FF2B5EF4-FFF2-40B4-BE49-F238E27FC236}">
                <a16:creationId xmlns:a16="http://schemas.microsoft.com/office/drawing/2014/main" id="{EEB16C11-DDD2-4EA3-B878-E3D32C350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768331"/>
              </p:ext>
            </p:extLst>
          </p:nvPr>
        </p:nvGraphicFramePr>
        <p:xfrm>
          <a:off x="2310712" y="4032622"/>
          <a:ext cx="7274650" cy="2339680"/>
        </p:xfrm>
        <a:graphic>
          <a:graphicData uri="http://schemas.openxmlformats.org/drawingml/2006/table">
            <a:tbl>
              <a:tblPr firstRow="1" bandRow="1">
                <a:noFill/>
                <a:tableStyleId>{9C7663A4-B9B9-4608-902D-44B9EE3E48D8}</a:tableStyleId>
              </a:tblPr>
              <a:tblGrid>
                <a:gridCol w="401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1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b="1" u="none" strike="noStrike" cap="none">
                          <a:solidFill>
                            <a:schemeClr val="dk2"/>
                          </a:solidFill>
                        </a:rPr>
                        <a:t>Carrello</a:t>
                      </a:r>
                      <a:endParaRPr sz="1400" b="1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it-IT" sz="2400" u="none" strike="noStrike" cap="none">
                          <a:solidFill>
                            <a:schemeClr val="dk2"/>
                          </a:solidFill>
                        </a:rPr>
                        <a:t>Rappresenta il carrello dell’utente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500"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Aggiungi prodotto</a:t>
                      </a: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Rimuovi prodotto</a:t>
                      </a: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Calcola totale</a:t>
                      </a:r>
                      <a:endParaRPr sz="2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Prodotto[]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81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it-IT" sz="2400" u="none" strike="noStrike" cap="none" dirty="0">
                          <a:solidFill>
                            <a:schemeClr val="dk2"/>
                          </a:solidFill>
                        </a:rPr>
                        <a:t>Utente</a:t>
                      </a:r>
                      <a:endParaRPr sz="1400" u="none" strike="noStrike" cap="none" dirty="0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06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/>
              <a:t>Class Diagram</a:t>
            </a:r>
            <a:endParaRPr sz="4800" dirty="0"/>
          </a:p>
        </p:txBody>
      </p:sp>
      <p:pic>
        <p:nvPicPr>
          <p:cNvPr id="4" name="Immagine 3" descr="Immagine che contiene screenshot, segnale&#10;&#10;Descrizione generata automaticamente">
            <a:extLst>
              <a:ext uri="{FF2B5EF4-FFF2-40B4-BE49-F238E27FC236}">
                <a16:creationId xmlns:a16="http://schemas.microsoft.com/office/drawing/2014/main" id="{86EA148F-E0AA-4D6A-B5BB-0EC921B8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37" y="1088256"/>
            <a:ext cx="7263645" cy="56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0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448056"/>
            <a:ext cx="9584327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 err="1"/>
              <a:t>Sequence</a:t>
            </a:r>
            <a:r>
              <a:rPr lang="it-IT" sz="4800" dirty="0"/>
              <a:t> Diagram (Baratto)</a:t>
            </a:r>
            <a:endParaRPr sz="4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629222-4092-4E04-A931-E01B2767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127"/>
            <a:ext cx="12106640" cy="43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61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238fbc29_0_10"/>
          <p:cNvSpPr txBox="1">
            <a:spLocks noGrp="1"/>
          </p:cNvSpPr>
          <p:nvPr>
            <p:ph type="title"/>
          </p:nvPr>
        </p:nvSpPr>
        <p:spPr>
          <a:xfrm>
            <a:off x="521206" y="448056"/>
            <a:ext cx="991426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 sz="4800" dirty="0" err="1"/>
              <a:t>Sequence</a:t>
            </a:r>
            <a:r>
              <a:rPr lang="it-IT" sz="4800" dirty="0"/>
              <a:t> Diagram (Ricerca)</a:t>
            </a:r>
            <a:endParaRPr sz="4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9A4258-F4FD-493D-BE22-A2812CEB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28" y="1088257"/>
            <a:ext cx="9489423" cy="54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1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6EF695-2529-4127-A08C-E2791F1B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Problemi riscontrati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4791B3-BCCB-4CA6-9FC1-44F84B55F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0640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800"/>
            </a:pPr>
            <a:r>
              <a:rPr lang="it-IT" sz="2400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Spring</a:t>
            </a:r>
          </a:p>
          <a:p>
            <a:pPr lvl="0" indent="-40640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2800"/>
            </a:pPr>
            <a:r>
              <a:rPr lang="it-IT" sz="2400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Angular</a:t>
            </a:r>
            <a:endParaRPr lang="it-IT" sz="2400"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524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891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>
            <a:spLocks noGrp="1"/>
          </p:cNvSpPr>
          <p:nvPr>
            <p:ph type="title" idx="4294967295"/>
          </p:nvPr>
        </p:nvSpPr>
        <p:spPr>
          <a:xfrm>
            <a:off x="841700" y="2424000"/>
            <a:ext cx="103086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it-IT" sz="4800" b="1">
                <a:solidFill>
                  <a:schemeClr val="lt1"/>
                </a:solidFill>
              </a:rPr>
              <a:t>Thank you for your attention !</a:t>
            </a:r>
            <a:endParaRPr sz="4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>
                <a:latin typeface="Quattrocento Sans"/>
                <a:ea typeface="Quattrocento Sans"/>
                <a:cs typeface="Quattrocento Sans"/>
                <a:sym typeface="Quattrocento Sans"/>
              </a:rPr>
              <a:t>Project goals</a:t>
            </a:r>
            <a:endParaRPr/>
          </a:p>
        </p:txBody>
      </p:sp>
      <p:grpSp>
        <p:nvGrpSpPr>
          <p:cNvPr id="89" name="Google Shape;89;p3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90" name="Google Shape;90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3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1089713" y="1824627"/>
            <a:ext cx="93870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Vendita e acquisto di prodotti nuovi e usati</a:t>
            </a: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3" name="Google Shape;93;p3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94" name="Google Shape;94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3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3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97" name="Google Shape;97;p3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3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1089724" y="2804257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Possibilità di usare il </a:t>
            </a:r>
            <a:r>
              <a:rPr lang="it-IT" sz="2800" b="1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Baratto</a:t>
            </a:r>
            <a:endParaRPr sz="14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122949" y="3424793"/>
            <a:ext cx="1029903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di </a:t>
            </a:r>
            <a:r>
              <a:rPr lang="it-IT" sz="28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crediti</a:t>
            </a: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virtuali (ottenuti tramite la vendita di un prodotto dell’utente all’applicazione TOShop)  per l’acquisto di altri prodotti sulla piattaforma</a:t>
            </a:r>
            <a:endParaRPr sz="28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01" name="Google Shape;101;p3" descr="Piccolo cerchio con il numero 3 all'interno che indica il passaggio 3"/>
          <p:cNvGrpSpPr/>
          <p:nvPr/>
        </p:nvGrpSpPr>
        <p:grpSpPr>
          <a:xfrm>
            <a:off x="521202" y="5100270"/>
            <a:ext cx="558300" cy="409800"/>
            <a:chOff x="6953426" y="711274"/>
            <a:chExt cx="558300" cy="409800"/>
          </a:xfrm>
        </p:grpSpPr>
        <p:sp>
          <p:nvSpPr>
            <p:cNvPr id="102" name="Google Shape;102;p3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3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1089725" y="4907151"/>
            <a:ext cx="10499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Utilizzo del </a:t>
            </a:r>
            <a:r>
              <a:rPr lang="it-IT" sz="2800" b="1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Km zero</a:t>
            </a: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per ridurre costi di spedizione ed emissioni di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</a:t>
            </a:r>
            <a:r>
              <a:rPr lang="it-IT" sz="2800" b="0" i="0" u="none" strike="noStrike" cap="none" baseline="-250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400" b="0" i="0" u="none" strike="noStrike" cap="none" baseline="-25000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Project NO goals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1" name="Google Shape;111;p4" descr="Piccolo cerchio con il numero 1 all'interno che indica il passaggio 1"/>
          <p:cNvGrpSpPr/>
          <p:nvPr/>
        </p:nvGrpSpPr>
        <p:grpSpPr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12" name="Google Shape;112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4" descr="Numero 1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4"/>
          <p:cNvSpPr txBox="1"/>
          <p:nvPr/>
        </p:nvSpPr>
        <p:spPr>
          <a:xfrm>
            <a:off x="1056513" y="1958189"/>
            <a:ext cx="103656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64285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Tracciamento della spedizione</a:t>
            </a:r>
            <a:endParaRPr sz="2800" b="0" i="0" u="none" strike="noStrike" cap="none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5" name="Google Shape;115;p4" descr="Piccolo cerchio con il numero 2 all'interno che indica il passaggio 2"/>
          <p:cNvGrpSpPr/>
          <p:nvPr/>
        </p:nvGrpSpPr>
        <p:grpSpPr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116" name="Google Shape;116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4" descr="Numero 2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4" descr="Piccolo cerchio con il numero 3 all'interno che indica il passaggio 3"/>
          <p:cNvGrpSpPr/>
          <p:nvPr/>
        </p:nvGrpSpPr>
        <p:grpSpPr>
          <a:xfrm>
            <a:off x="531552" y="3661295"/>
            <a:ext cx="558179" cy="409838"/>
            <a:chOff x="6953426" y="711274"/>
            <a:chExt cx="558179" cy="409838"/>
          </a:xfrm>
        </p:grpSpPr>
        <p:sp>
          <p:nvSpPr>
            <p:cNvPr id="119" name="Google Shape;119;p4" descr="Piccolo cerchio"/>
            <p:cNvSpPr/>
            <p:nvPr/>
          </p:nvSpPr>
          <p:spPr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4" descr="Numero 3"/>
            <p:cNvSpPr txBox="1"/>
            <p:nvPr/>
          </p:nvSpPr>
          <p:spPr>
            <a:xfrm>
              <a:off x="6953426" y="727564"/>
              <a:ext cx="558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4"/>
          <p:cNvSpPr txBox="1"/>
          <p:nvPr/>
        </p:nvSpPr>
        <p:spPr>
          <a:xfrm>
            <a:off x="1122949" y="2712825"/>
            <a:ext cx="1049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Valutazione del prodotto usato da parte di un admin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122949" y="3569863"/>
            <a:ext cx="1029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Assistenza tramite Chat Online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4" descr="Piccolo cerchio con il numero 3 all'interno che indica il passaggio 3"/>
          <p:cNvGrpSpPr/>
          <p:nvPr/>
        </p:nvGrpSpPr>
        <p:grpSpPr>
          <a:xfrm>
            <a:off x="531477" y="4413320"/>
            <a:ext cx="558300" cy="409800"/>
            <a:chOff x="6953426" y="711274"/>
            <a:chExt cx="558300" cy="409800"/>
          </a:xfrm>
        </p:grpSpPr>
        <p:sp>
          <p:nvSpPr>
            <p:cNvPr id="124" name="Google Shape;124;p4" descr="Piccolo cerchio"/>
            <p:cNvSpPr/>
            <p:nvPr/>
          </p:nvSpPr>
          <p:spPr>
            <a:xfrm>
              <a:off x="7025069" y="711274"/>
              <a:ext cx="409800" cy="409800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4" descr="Numero 3"/>
            <p:cNvSpPr txBox="1"/>
            <p:nvPr/>
          </p:nvSpPr>
          <p:spPr>
            <a:xfrm>
              <a:off x="6953426" y="727564"/>
              <a:ext cx="55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4"/>
          <p:cNvSpPr txBox="1"/>
          <p:nvPr/>
        </p:nvSpPr>
        <p:spPr>
          <a:xfrm>
            <a:off x="1109450" y="4299925"/>
            <a:ext cx="570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Gestione del magazzino dell'usato</a:t>
            </a:r>
            <a:endParaRPr sz="2800" b="0" i="0" u="none" strike="noStrike" cap="none">
              <a:solidFill>
                <a:srgbClr val="59595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Similar Applications</a:t>
            </a:r>
            <a:endParaRPr sz="4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3" name="Google Shape;133;p6" descr="Immagine che contiene disegnand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409" y="1923235"/>
            <a:ext cx="2640106" cy="79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12376" y="3495348"/>
            <a:ext cx="361890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 è presente il servizio di chilometro zero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4246068" y="3393193"/>
            <a:ext cx="343856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Permette esclusivamente l’acquisto dell’usato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7899419" y="3710793"/>
            <a:ext cx="397464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Km 0 solo per la vendita di prodotti alimentari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6" descr="Immagine che contiene disegnand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8530" y="1168106"/>
            <a:ext cx="3772859" cy="198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 descr="Immagine che contiene disegnand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1906" y="1320258"/>
            <a:ext cx="1115147" cy="198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/>
        </p:nvSpPr>
        <p:spPr>
          <a:xfrm>
            <a:off x="591671" y="5360894"/>
            <a:ext cx="1128239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Idea Base TOShop: raggruppare le tre piattaforme in un’unica soluzione con l’aggiunta di nuove funzionalità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9761311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520"/>
              <a:buFont typeface="Quattrocento Sans"/>
              <a:buNone/>
            </a:pPr>
            <a:br>
              <a:rPr lang="it-IT" sz="2268" dirty="0"/>
            </a:br>
            <a:br>
              <a:rPr lang="it-IT" sz="2268" dirty="0"/>
            </a:br>
            <a:r>
              <a:rPr lang="it-IT" sz="4293" dirty="0" err="1"/>
              <a:t>Initial</a:t>
            </a:r>
            <a:r>
              <a:rPr lang="it-IT" sz="4293" dirty="0"/>
              <a:t> Project plan </a:t>
            </a:r>
            <a:r>
              <a:rPr lang="it-IT" sz="4293" dirty="0" err="1"/>
              <a:t>summary</a:t>
            </a:r>
            <a:endParaRPr sz="4293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75" y="1240550"/>
            <a:ext cx="11701474" cy="53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User stories 1/3</a:t>
            </a:r>
            <a:endParaRPr/>
          </a:p>
        </p:txBody>
      </p:sp>
      <p:sp>
        <p:nvSpPr>
          <p:cNvPr id="152" name="Google Shape;152;p9"/>
          <p:cNvSpPr txBox="1"/>
          <p:nvPr/>
        </p:nvSpPr>
        <p:spPr>
          <a:xfrm>
            <a:off x="605125" y="1379575"/>
            <a:ext cx="10981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Giovanni: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Giovanni ha un frigorifero in buone condizioni ma che non utilizza più e vorrebbe acquistare un aspirapolvere.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ttraverso l’applicazione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è riuscito a liberarsi del frigorifero ottenendo un buono sconto che ha utilizzato per comprarsi l’aspirapolvere.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Friky fries:</a:t>
            </a:r>
            <a:endParaRPr sz="2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Friky fries è un’azienda torinese di patatine e ha appena lanciato sul mercato il nuovo gusto alla paprika e cannella.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D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ecide quindi di utilizzare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per vendere questo innovativo prodotto inserendo l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’annuncio sul sito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it-IT"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0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User stories 2/3</a:t>
            </a:r>
            <a:endParaRPr/>
          </a:p>
        </p:txBody>
      </p:sp>
      <p:sp>
        <p:nvSpPr>
          <p:cNvPr id="158" name="Google Shape;158;p10"/>
          <p:cNvSpPr txBox="1"/>
          <p:nvPr/>
        </p:nvSpPr>
        <p:spPr>
          <a:xfrm>
            <a:off x="521200" y="1354150"/>
            <a:ext cx="10972800" cy="5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Wendy:</a:t>
            </a:r>
            <a:endParaRPr sz="2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Wendy è una ragazza parsimoniosa, fanatica dei mercatini dell’usato. Per questo motivo ha deciso di utilizzare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per l’acquisto di prodotti usati e rimanere sempre aggiornata sui nuovi vecchi articoli.</a:t>
            </a:r>
            <a:b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28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Ferdinando:</a:t>
            </a:r>
            <a:endParaRPr sz="2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Ferdinando dopo essere rimasto deluso dai servizi di spedizione di Amazon ha ripromesso a se stesso di non comprare più nulla online. Si è dovuto ricredere dopo aver visto i suoi amici utilizzare TOShop per l’acquisto di prodotti locali, avendo la possibilità di andarli a ritirare di persona. Ha deciso quindi di iscriversi alla piattaforma e di comprare quel televisore nuovo di cui aveva bisogno.</a:t>
            </a:r>
            <a:br>
              <a:rPr lang="it-IT"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it-IT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4238fbc29_0_0"/>
          <p:cNvSpPr txBox="1">
            <a:spLocks noGrp="1"/>
          </p:cNvSpPr>
          <p:nvPr>
            <p:ph type="title"/>
          </p:nvPr>
        </p:nvSpPr>
        <p:spPr>
          <a:xfrm>
            <a:off x="521207" y="448056"/>
            <a:ext cx="6877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800"/>
              <a:buFont typeface="Quattrocento Sans"/>
              <a:buNone/>
            </a:pPr>
            <a:r>
              <a:rPr lang="it-IT" sz="4800"/>
              <a:t>User stories 3/3</a:t>
            </a:r>
            <a:endParaRPr/>
          </a:p>
        </p:txBody>
      </p:sp>
      <p:sp>
        <p:nvSpPr>
          <p:cNvPr id="165" name="Google Shape;165;g74238fbc29_0_0"/>
          <p:cNvSpPr txBox="1"/>
          <p:nvPr/>
        </p:nvSpPr>
        <p:spPr>
          <a:xfrm>
            <a:off x="630000" y="1331750"/>
            <a:ext cx="11210400" cy="51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Marta e Mirko:</a:t>
            </a:r>
            <a:endParaRPr sz="2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Marta e Mirko sono una coppia di Torino e hanno da poco comprato una casa nuova. Grazie all’applicazione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è stato per loro possibile ottenere degli elettrodomestici gratuitamente utilizzando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il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buono ottenuto dall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a vendita al sito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de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 mobili del vecchio appartamento utilizzando la funzione baratto.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it-IT" sz="28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Fabrizio:</a:t>
            </a:r>
            <a:endParaRPr sz="2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Fabrizio è un fabbro e ha da poco realizzato una collezione limitata di pentole che vuole mettere in vendita. Grazie a TO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hop è in grado di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gesti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 le vendite fino ad esaurimento scorte 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senza 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preoccupa</a:t>
            </a:r>
            <a:r>
              <a:rPr lang="it-IT" sz="2800">
                <a:latin typeface="Quattrocento Sans"/>
                <a:ea typeface="Quattrocento Sans"/>
                <a:cs typeface="Quattrocento Sans"/>
                <a:sym typeface="Quattrocento Sans"/>
              </a:rPr>
              <a:t>rsi</a:t>
            </a:r>
            <a:r>
              <a:rPr lang="it-IT" sz="2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dei problemi di spedizione.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1042</Words>
  <Application>Microsoft Office PowerPoint</Application>
  <PresentationFormat>Widescreen</PresentationFormat>
  <Paragraphs>192</Paragraphs>
  <Slides>27</Slides>
  <Notes>25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Lato</vt:lpstr>
      <vt:lpstr>Quattrocento Sans</vt:lpstr>
      <vt:lpstr>Calibri</vt:lpstr>
      <vt:lpstr>Simple Light</vt:lpstr>
      <vt:lpstr>Presentazione standard di PowerPoint</vt:lpstr>
      <vt:lpstr>Motivations</vt:lpstr>
      <vt:lpstr>Project goals</vt:lpstr>
      <vt:lpstr>Project NO goals</vt:lpstr>
      <vt:lpstr>Similar Applications</vt:lpstr>
      <vt:lpstr>  Initial Project plan summary</vt:lpstr>
      <vt:lpstr>User stories 1/3</vt:lpstr>
      <vt:lpstr>User stories 2/3</vt:lpstr>
      <vt:lpstr>User stories 3/3</vt:lpstr>
      <vt:lpstr>Spikes</vt:lpstr>
      <vt:lpstr>User Interaction Draft</vt:lpstr>
      <vt:lpstr>CRC Cards  1/3</vt:lpstr>
      <vt:lpstr>CRC Cards  2/3</vt:lpstr>
      <vt:lpstr>CRC Cards 3/3</vt:lpstr>
      <vt:lpstr>Mockups</vt:lpstr>
      <vt:lpstr>Presentazione standard di PowerPoint</vt:lpstr>
      <vt:lpstr>Motivations</vt:lpstr>
      <vt:lpstr>Project goals</vt:lpstr>
      <vt:lpstr>Project NO goals</vt:lpstr>
      <vt:lpstr>Project plan 2° review</vt:lpstr>
      <vt:lpstr>CRC Cards  1/2</vt:lpstr>
      <vt:lpstr>CRC Cards  2/2</vt:lpstr>
      <vt:lpstr>Class Diagram</vt:lpstr>
      <vt:lpstr>Sequence Diagram (Baratto)</vt:lpstr>
      <vt:lpstr>Sequence Diagram (Ricerca)</vt:lpstr>
      <vt:lpstr>Problemi riscontrati</vt:lpstr>
      <vt:lpstr>Thank you for your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salvo latino</cp:lastModifiedBy>
  <cp:revision>10</cp:revision>
  <dcterms:created xsi:type="dcterms:W3CDTF">2019-11-08T18:57:13Z</dcterms:created>
  <dcterms:modified xsi:type="dcterms:W3CDTF">2020-01-11T23:13:34Z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0x010100B35F0C18FDBE3B47B17F1D0BB0016B31</vt:lpwstr>
  </property>
</Properties>
</file>